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74" r:id="rId13"/>
    <p:sldId id="279" r:id="rId14"/>
    <p:sldId id="280"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588"/>
    <p:restoredTop sz="94555"/>
  </p:normalViewPr>
  <p:slideViewPr>
    <p:cSldViewPr snapToGrid="0" snapToObjects="1">
      <p:cViewPr varScale="1">
        <p:scale>
          <a:sx n="62" d="100"/>
          <a:sy n="62" d="100"/>
        </p:scale>
        <p:origin x="1136" y="-296"/>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060245" y="3226831"/>
            <a:ext cx="7268016"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17</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13th January </a:t>
            </a:r>
            <a:r>
              <a:rPr dirty="0">
                <a:latin typeface="Gill Sans MT" panose="020B0502020104020203" pitchFamily="34" charset="77"/>
              </a:rPr>
              <a:t>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72856" y="1309202"/>
            <a:ext cx="207268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resist</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34635" y="6770930"/>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Harrold tried to </a:t>
            </a:r>
            <a:r>
              <a:rPr lang="en-GB" b="1" dirty="0"/>
              <a:t>resist</a:t>
            </a:r>
            <a:r>
              <a:rPr lang="en-GB" dirty="0"/>
              <a:t> laughing at the funny video.</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re-sist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624824863"/>
              </p:ext>
            </p:extLst>
          </p:nvPr>
        </p:nvGraphicFramePr>
        <p:xfrm>
          <a:off x="5110" y="764134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combat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accept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exist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firmly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curb</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assist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assist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barely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725808" y="4274940"/>
            <a:ext cx="6288890"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resist something such as a change, you refuse to accept it and try to prevent it.</a:t>
            </a:r>
          </a:p>
        </p:txBody>
      </p:sp>
      <p:pic>
        <p:nvPicPr>
          <p:cNvPr id="3" name="Picture 2">
            <a:extLst>
              <a:ext uri="{FF2B5EF4-FFF2-40B4-BE49-F238E27FC236}">
                <a16:creationId xmlns:a16="http://schemas.microsoft.com/office/drawing/2014/main" id="{F478DDF2-2730-DA8D-FA37-F12DC18F1EB2}"/>
              </a:ext>
            </a:extLst>
          </p:cNvPr>
          <p:cNvPicPr>
            <a:picLocks noChangeAspect="1"/>
          </p:cNvPicPr>
          <p:nvPr/>
        </p:nvPicPr>
        <p:blipFill>
          <a:blip r:embed="rId4"/>
          <a:stretch>
            <a:fillRect/>
          </a:stretch>
        </p:blipFill>
        <p:spPr>
          <a:xfrm>
            <a:off x="8104670" y="2725280"/>
            <a:ext cx="3622537" cy="3622537"/>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13366" y="1304757"/>
            <a:ext cx="3653244"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iridescent</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256017" y="4330935"/>
            <a:ext cx="7136321"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is iridescent has many bright colours that seem to keep changing.</a:t>
            </a:r>
          </a:p>
        </p:txBody>
      </p:sp>
      <p:sp>
        <p:nvSpPr>
          <p:cNvPr id="155" name="The was a tear in Freddie’s new school jumper."/>
          <p:cNvSpPr txBox="1"/>
          <p:nvPr/>
        </p:nvSpPr>
        <p:spPr>
          <a:xfrm>
            <a:off x="58004" y="6695168"/>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used </a:t>
            </a:r>
            <a:r>
              <a:rPr lang="en-GB" b="1" dirty="0"/>
              <a:t>iridescent</a:t>
            </a:r>
            <a:r>
              <a:rPr lang="en-GB" dirty="0"/>
              <a:t> paint that shone in the light.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ir-i-des-cent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261574089"/>
              </p:ext>
            </p:extLst>
          </p:nvPr>
        </p:nvGraphicFramePr>
        <p:xfrm>
          <a:off x="5110" y="7681934"/>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lustrous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luminescent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vividly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pearly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adolescent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softly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AA7247CD-E03D-A1C7-24D3-AE0470310FC4}"/>
              </a:ext>
            </a:extLst>
          </p:cNvPr>
          <p:cNvPicPr>
            <a:picLocks noChangeAspect="1"/>
          </p:cNvPicPr>
          <p:nvPr/>
        </p:nvPicPr>
        <p:blipFill>
          <a:blip r:embed="rId4"/>
          <a:stretch>
            <a:fillRect/>
          </a:stretch>
        </p:blipFill>
        <p:spPr>
          <a:xfrm>
            <a:off x="8792362" y="2894285"/>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37192" y="1309202"/>
            <a:ext cx="2543966"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woeful</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(adjective)</a:t>
            </a:r>
            <a:endParaRPr dirty="0">
              <a:latin typeface="Gill Sans MT" panose="020B0502020104020203" pitchFamily="34" charset="77"/>
            </a:endParaRPr>
          </a:p>
        </p:txBody>
      </p:sp>
      <p:sp>
        <p:nvSpPr>
          <p:cNvPr id="155" name="The was a tear in Freddie’s new school jumper."/>
          <p:cNvSpPr txBox="1"/>
          <p:nvPr/>
        </p:nvSpPr>
        <p:spPr>
          <a:xfrm>
            <a:off x="0" y="6584956"/>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Dae let out a </a:t>
            </a:r>
            <a:r>
              <a:rPr lang="en-GB" b="1" dirty="0"/>
              <a:t>woeful</a:t>
            </a:r>
            <a:r>
              <a:rPr lang="en-GB" dirty="0"/>
              <a:t> sigh after getting the wrong answer</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woe-ful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43107756"/>
              </p:ext>
            </p:extLst>
          </p:nvPr>
        </p:nvGraphicFramePr>
        <p:xfrm>
          <a:off x="5110" y="762530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grim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cheerful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utterly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lousy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happy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incredibly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3144F4F8-1C1C-CBB6-F6F5-8A617E950562}"/>
              </a:ext>
            </a:extLst>
          </p:cNvPr>
          <p:cNvSpPr txBox="1"/>
          <p:nvPr/>
        </p:nvSpPr>
        <p:spPr>
          <a:xfrm>
            <a:off x="406766" y="4632635"/>
            <a:ext cx="7799909"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someone or something is woeful, they are very sad.</a:t>
            </a:r>
          </a:p>
        </p:txBody>
      </p:sp>
      <p:pic>
        <p:nvPicPr>
          <p:cNvPr id="2" name="Picture 1">
            <a:extLst>
              <a:ext uri="{FF2B5EF4-FFF2-40B4-BE49-F238E27FC236}">
                <a16:creationId xmlns:a16="http://schemas.microsoft.com/office/drawing/2014/main" id="{B4B73F5C-2DAE-8BC5-94F4-A33B09F1F7F7}"/>
              </a:ext>
            </a:extLst>
          </p:cNvPr>
          <p:cNvPicPr>
            <a:picLocks noChangeAspect="1"/>
          </p:cNvPicPr>
          <p:nvPr/>
        </p:nvPicPr>
        <p:blipFill>
          <a:blip r:embed="rId4"/>
          <a:stretch>
            <a:fillRect/>
          </a:stretch>
        </p:blipFill>
        <p:spPr>
          <a:xfrm>
            <a:off x="8675633" y="2838765"/>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280356" y="1309202"/>
            <a:ext cx="345767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surround</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518819"/>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tall trees </a:t>
            </a:r>
            <a:r>
              <a:rPr lang="en-GB" b="1" dirty="0"/>
              <a:t>surround</a:t>
            </a:r>
            <a:r>
              <a:rPr lang="en-GB" dirty="0"/>
              <a:t> the playground, giving it shade.</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sur-round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294311443"/>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circle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around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compound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carefully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554567" y="4134805"/>
            <a:ext cx="7184117"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a person or thing is surrounded by something, that thing is situated all around them.</a:t>
            </a:r>
          </a:p>
        </p:txBody>
      </p:sp>
      <p:pic>
        <p:nvPicPr>
          <p:cNvPr id="4" name="Picture 3">
            <a:extLst>
              <a:ext uri="{FF2B5EF4-FFF2-40B4-BE49-F238E27FC236}">
                <a16:creationId xmlns:a16="http://schemas.microsoft.com/office/drawing/2014/main" id="{94631FF5-ABFA-7998-68A9-190F95916945}"/>
              </a:ext>
            </a:extLst>
          </p:cNvPr>
          <p:cNvPicPr>
            <a:picLocks noChangeAspect="1"/>
          </p:cNvPicPr>
          <p:nvPr/>
        </p:nvPicPr>
        <p:blipFill>
          <a:blip r:embed="rId4"/>
          <a:stretch>
            <a:fillRect/>
          </a:stretch>
        </p:blipFill>
        <p:spPr>
          <a:xfrm>
            <a:off x="8685992" y="2735389"/>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88988" y="1339979"/>
            <a:ext cx="2614498"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pounce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5023" y="4221545"/>
            <a:ext cx="7196668"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someone pounces on you, they come up towards you suddenly and take hold of you.</a:t>
            </a:r>
          </a:p>
        </p:txBody>
      </p:sp>
      <p:sp>
        <p:nvSpPr>
          <p:cNvPr id="155" name="The was a tear in Freddie’s new school jumper."/>
          <p:cNvSpPr txBox="1"/>
          <p:nvPr/>
        </p:nvSpPr>
        <p:spPr>
          <a:xfrm>
            <a:off x="0" y="669775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cat </a:t>
            </a:r>
            <a:r>
              <a:rPr lang="en-GB" b="1" dirty="0"/>
              <a:t>pounced</a:t>
            </a:r>
            <a:r>
              <a:rPr lang="en-GB" dirty="0"/>
              <a:t> on the ball.</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pounce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07626053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leap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ounce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dive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bounce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instantly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D0FEE5C7-3DE0-67EB-3764-5DDB512BE344}"/>
              </a:ext>
            </a:extLst>
          </p:cNvPr>
          <p:cNvPicPr>
            <a:picLocks noChangeAspect="1"/>
          </p:cNvPicPr>
          <p:nvPr/>
        </p:nvPicPr>
        <p:blipFill>
          <a:blip r:embed="rId4"/>
          <a:stretch>
            <a:fillRect/>
          </a:stretch>
        </p:blipFill>
        <p:spPr>
          <a:xfrm>
            <a:off x="8685992" y="2694512"/>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987508203"/>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weep</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stare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weird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shiver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071031704"/>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iridescent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surround</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woeful</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pounce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4019335797"/>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weep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weird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useful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stare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shiver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676706438"/>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something is ***, you can use it to do something or to help you in some way.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someone ***, they cry.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 at someone or something, you look at them for a long time.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When you ***, your body shakes slightly because you are cold or frightened.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describe something or someone as ***, you mean that they are strange.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D893B66A-4979-584F-1674-E18C12AA10FE}"/>
              </a:ext>
            </a:extLst>
          </p:cNvPr>
          <p:cNvPicPr>
            <a:picLocks noChangeAspect="1"/>
          </p:cNvPicPr>
          <p:nvPr/>
        </p:nvPicPr>
        <p:blipFill>
          <a:blip r:embed="rId5"/>
          <a:stretch>
            <a:fillRect/>
          </a:stretch>
        </p:blipFill>
        <p:spPr>
          <a:xfrm>
            <a:off x="11190877" y="4203168"/>
            <a:ext cx="764983" cy="764983"/>
          </a:xfrm>
          <a:prstGeom prst="rect">
            <a:avLst/>
          </a:prstGeom>
        </p:spPr>
      </p:pic>
      <p:pic>
        <p:nvPicPr>
          <p:cNvPr id="3" name="Picture 2">
            <a:extLst>
              <a:ext uri="{FF2B5EF4-FFF2-40B4-BE49-F238E27FC236}">
                <a16:creationId xmlns:a16="http://schemas.microsoft.com/office/drawing/2014/main" id="{454F444C-BEFE-AA3D-03AE-9BCF03D22546}"/>
              </a:ext>
            </a:extLst>
          </p:cNvPr>
          <p:cNvPicPr>
            <a:picLocks noChangeAspect="1"/>
          </p:cNvPicPr>
          <p:nvPr/>
        </p:nvPicPr>
        <p:blipFill>
          <a:blip r:embed="rId6"/>
          <a:stretch>
            <a:fillRect/>
          </a:stretch>
        </p:blipFill>
        <p:spPr>
          <a:xfrm>
            <a:off x="11145815" y="8059850"/>
            <a:ext cx="711325" cy="711325"/>
          </a:xfrm>
          <a:prstGeom prst="rect">
            <a:avLst/>
          </a:prstGeom>
        </p:spPr>
      </p:pic>
      <p:pic>
        <p:nvPicPr>
          <p:cNvPr id="5" name="Picture 4">
            <a:extLst>
              <a:ext uri="{FF2B5EF4-FFF2-40B4-BE49-F238E27FC236}">
                <a16:creationId xmlns:a16="http://schemas.microsoft.com/office/drawing/2014/main" id="{711C201E-C36F-ACA7-5250-53B7639F4C25}"/>
              </a:ext>
            </a:extLst>
          </p:cNvPr>
          <p:cNvPicPr>
            <a:picLocks noChangeAspect="1"/>
          </p:cNvPicPr>
          <p:nvPr/>
        </p:nvPicPr>
        <p:blipFill>
          <a:blip r:embed="rId7"/>
          <a:stretch>
            <a:fillRect/>
          </a:stretch>
        </p:blipFill>
        <p:spPr>
          <a:xfrm>
            <a:off x="11245807" y="2914302"/>
            <a:ext cx="764984" cy="764984"/>
          </a:xfrm>
          <a:prstGeom prst="rect">
            <a:avLst/>
          </a:prstGeom>
        </p:spPr>
      </p:pic>
      <p:pic>
        <p:nvPicPr>
          <p:cNvPr id="6" name="Picture 5">
            <a:extLst>
              <a:ext uri="{FF2B5EF4-FFF2-40B4-BE49-F238E27FC236}">
                <a16:creationId xmlns:a16="http://schemas.microsoft.com/office/drawing/2014/main" id="{3B4F21D9-F9F6-D811-D7E8-B66E3CC69CCD}"/>
              </a:ext>
            </a:extLst>
          </p:cNvPr>
          <p:cNvPicPr>
            <a:picLocks noChangeAspect="1"/>
          </p:cNvPicPr>
          <p:nvPr/>
        </p:nvPicPr>
        <p:blipFill>
          <a:blip r:embed="rId8"/>
          <a:stretch>
            <a:fillRect/>
          </a:stretch>
        </p:blipFill>
        <p:spPr>
          <a:xfrm>
            <a:off x="11245807" y="5472132"/>
            <a:ext cx="794871" cy="794871"/>
          </a:xfrm>
          <a:prstGeom prst="rect">
            <a:avLst/>
          </a:prstGeom>
        </p:spPr>
      </p:pic>
      <p:pic>
        <p:nvPicPr>
          <p:cNvPr id="7" name="Picture 6">
            <a:extLst>
              <a:ext uri="{FF2B5EF4-FFF2-40B4-BE49-F238E27FC236}">
                <a16:creationId xmlns:a16="http://schemas.microsoft.com/office/drawing/2014/main" id="{9CDC9395-FEFF-1FC0-95EF-16D22ACEAA79}"/>
              </a:ext>
            </a:extLst>
          </p:cNvPr>
          <p:cNvPicPr>
            <a:picLocks noChangeAspect="1"/>
          </p:cNvPicPr>
          <p:nvPr/>
        </p:nvPicPr>
        <p:blipFill>
          <a:blip r:embed="rId9"/>
          <a:stretch>
            <a:fillRect/>
          </a:stretch>
        </p:blipFill>
        <p:spPr>
          <a:xfrm>
            <a:off x="11069710" y="6718179"/>
            <a:ext cx="890494" cy="890494"/>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799786247"/>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resist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iridescent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woeful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surround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pounce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669649734"/>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Something that is *** has many bright colours that seem to keep changing.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If someone *** on you, they come up towards you suddenly and take hold of you.</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a person or thing is *** by something, that thing is situated all around them.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someone or something is ***, they are very sad.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a:t>
                      </a:r>
                      <a:r>
                        <a:rPr kumimoji="0" lang="en-GB" sz="2000" b="0" i="0" u="none" strike="noStrike" cap="none" spc="0" normalizeH="0" baseline="0">
                          <a:ln>
                            <a:noFill/>
                          </a:ln>
                          <a:solidFill>
                            <a:srgbClr val="000000"/>
                          </a:solidFill>
                          <a:effectLst/>
                          <a:uFillTx/>
                          <a:latin typeface="Gill Sans MT" panose="020B0502020104020203" pitchFamily="34" charset="77"/>
                          <a:sym typeface="Helvetica Light"/>
                        </a:rPr>
                        <a:t>you *** </a:t>
                      </a:r>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something such as a change, you refuse to accept it and try to prevent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BFDFBDE0-8830-68A6-0C46-A51D4D739873}"/>
              </a:ext>
            </a:extLst>
          </p:cNvPr>
          <p:cNvPicPr>
            <a:picLocks noChangeAspect="1"/>
          </p:cNvPicPr>
          <p:nvPr/>
        </p:nvPicPr>
        <p:blipFill>
          <a:blip r:embed="rId5"/>
          <a:stretch>
            <a:fillRect/>
          </a:stretch>
        </p:blipFill>
        <p:spPr>
          <a:xfrm>
            <a:off x="11303346" y="8072095"/>
            <a:ext cx="747059" cy="747059"/>
          </a:xfrm>
          <a:prstGeom prst="rect">
            <a:avLst/>
          </a:prstGeom>
        </p:spPr>
      </p:pic>
      <p:pic>
        <p:nvPicPr>
          <p:cNvPr id="3" name="Picture 2">
            <a:extLst>
              <a:ext uri="{FF2B5EF4-FFF2-40B4-BE49-F238E27FC236}">
                <a16:creationId xmlns:a16="http://schemas.microsoft.com/office/drawing/2014/main" id="{27B7F2FB-7CEF-CA7D-BA20-A4DD68B1070A}"/>
              </a:ext>
            </a:extLst>
          </p:cNvPr>
          <p:cNvPicPr>
            <a:picLocks noChangeAspect="1"/>
          </p:cNvPicPr>
          <p:nvPr/>
        </p:nvPicPr>
        <p:blipFill>
          <a:blip r:embed="rId6"/>
          <a:stretch>
            <a:fillRect/>
          </a:stretch>
        </p:blipFill>
        <p:spPr>
          <a:xfrm>
            <a:off x="11375064" y="2833867"/>
            <a:ext cx="675341" cy="675341"/>
          </a:xfrm>
          <a:prstGeom prst="rect">
            <a:avLst/>
          </a:prstGeom>
        </p:spPr>
      </p:pic>
      <p:pic>
        <p:nvPicPr>
          <p:cNvPr id="5" name="Picture 4">
            <a:extLst>
              <a:ext uri="{FF2B5EF4-FFF2-40B4-BE49-F238E27FC236}">
                <a16:creationId xmlns:a16="http://schemas.microsoft.com/office/drawing/2014/main" id="{D669B53D-05BE-3BD5-10CB-8CC412E4A4BA}"/>
              </a:ext>
            </a:extLst>
          </p:cNvPr>
          <p:cNvPicPr>
            <a:picLocks noChangeAspect="1"/>
          </p:cNvPicPr>
          <p:nvPr/>
        </p:nvPicPr>
        <p:blipFill>
          <a:blip r:embed="rId7"/>
          <a:stretch>
            <a:fillRect/>
          </a:stretch>
        </p:blipFill>
        <p:spPr>
          <a:xfrm>
            <a:off x="11335450" y="6882162"/>
            <a:ext cx="675341" cy="675341"/>
          </a:xfrm>
          <a:prstGeom prst="rect">
            <a:avLst/>
          </a:prstGeom>
        </p:spPr>
      </p:pic>
      <p:pic>
        <p:nvPicPr>
          <p:cNvPr id="6" name="Picture 5">
            <a:extLst>
              <a:ext uri="{FF2B5EF4-FFF2-40B4-BE49-F238E27FC236}">
                <a16:creationId xmlns:a16="http://schemas.microsoft.com/office/drawing/2014/main" id="{A1CE7BE2-3DC7-DF15-27AE-ACF6841C1BB6}"/>
              </a:ext>
            </a:extLst>
          </p:cNvPr>
          <p:cNvPicPr>
            <a:picLocks noChangeAspect="1"/>
          </p:cNvPicPr>
          <p:nvPr/>
        </p:nvPicPr>
        <p:blipFill>
          <a:blip r:embed="rId8"/>
          <a:stretch>
            <a:fillRect/>
          </a:stretch>
        </p:blipFill>
        <p:spPr>
          <a:xfrm>
            <a:off x="11320508" y="5352690"/>
            <a:ext cx="705224" cy="705224"/>
          </a:xfrm>
          <a:prstGeom prst="rect">
            <a:avLst/>
          </a:prstGeom>
        </p:spPr>
      </p:pic>
      <p:pic>
        <p:nvPicPr>
          <p:cNvPr id="7" name="Picture 6">
            <a:extLst>
              <a:ext uri="{FF2B5EF4-FFF2-40B4-BE49-F238E27FC236}">
                <a16:creationId xmlns:a16="http://schemas.microsoft.com/office/drawing/2014/main" id="{1B551299-9356-A46A-325A-72D8A61B317E}"/>
              </a:ext>
            </a:extLst>
          </p:cNvPr>
          <p:cNvPicPr>
            <a:picLocks noChangeAspect="1"/>
          </p:cNvPicPr>
          <p:nvPr/>
        </p:nvPicPr>
        <p:blipFill>
          <a:blip r:embed="rId9"/>
          <a:stretch>
            <a:fillRect/>
          </a:stretch>
        </p:blipFill>
        <p:spPr>
          <a:xfrm>
            <a:off x="11303346" y="4060739"/>
            <a:ext cx="767977" cy="767977"/>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022420" y="4013709"/>
            <a:ext cx="175849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weird</a:t>
            </a:r>
            <a:endParaRPr dirty="0">
              <a:latin typeface="Gill Sans MT" panose="020B0502020104020203" pitchFamily="34" charset="77"/>
            </a:endParaRPr>
          </a:p>
        </p:txBody>
      </p:sp>
      <p:sp>
        <p:nvSpPr>
          <p:cNvPr id="135" name="spare"/>
          <p:cNvSpPr txBox="1"/>
          <p:nvPr/>
        </p:nvSpPr>
        <p:spPr>
          <a:xfrm>
            <a:off x="2996773" y="4850305"/>
            <a:ext cx="180979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useful</a:t>
            </a:r>
            <a:endParaRPr b="1" dirty="0">
              <a:latin typeface="Gill Sans MT" panose="020B0502020104020203" pitchFamily="34" charset="77"/>
              <a:sym typeface="American Typewriter"/>
            </a:endParaRPr>
          </a:p>
        </p:txBody>
      </p:sp>
      <p:sp>
        <p:nvSpPr>
          <p:cNvPr id="136" name="chipped"/>
          <p:cNvSpPr txBox="1"/>
          <p:nvPr/>
        </p:nvSpPr>
        <p:spPr>
          <a:xfrm>
            <a:off x="3108184" y="5704544"/>
            <a:ext cx="158697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stare</a:t>
            </a:r>
            <a:endParaRPr dirty="0">
              <a:latin typeface="Gill Sans MT" panose="020B0502020104020203" pitchFamily="34" charset="77"/>
            </a:endParaRPr>
          </a:p>
        </p:txBody>
      </p:sp>
      <p:sp>
        <p:nvSpPr>
          <p:cNvPr id="137" name="lift"/>
          <p:cNvSpPr txBox="1"/>
          <p:nvPr/>
        </p:nvSpPr>
        <p:spPr>
          <a:xfrm>
            <a:off x="2870940" y="6639612"/>
            <a:ext cx="185627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shiver</a:t>
            </a:r>
            <a:endParaRPr dirty="0">
              <a:latin typeface="Gill Sans MT" panose="020B0502020104020203" pitchFamily="34" charset="77"/>
            </a:endParaRPr>
          </a:p>
        </p:txBody>
      </p:sp>
      <p:sp>
        <p:nvSpPr>
          <p:cNvPr id="138" name="mutter"/>
          <p:cNvSpPr txBox="1"/>
          <p:nvPr/>
        </p:nvSpPr>
        <p:spPr>
          <a:xfrm>
            <a:off x="7701290" y="3961291"/>
            <a:ext cx="298799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iridescent</a:t>
            </a:r>
            <a:endParaRPr b="1" dirty="0">
              <a:latin typeface="Gill Sans MT" panose="020B0502020104020203" pitchFamily="34" charset="77"/>
              <a:sym typeface="American Typewriter"/>
            </a:endParaRPr>
          </a:p>
        </p:txBody>
      </p:sp>
      <p:sp>
        <p:nvSpPr>
          <p:cNvPr id="139" name="unveil"/>
          <p:cNvSpPr txBox="1"/>
          <p:nvPr/>
        </p:nvSpPr>
        <p:spPr>
          <a:xfrm>
            <a:off x="7815617" y="5755144"/>
            <a:ext cx="277640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surround</a:t>
            </a:r>
            <a:endParaRPr dirty="0">
              <a:latin typeface="Gill Sans MT" panose="020B0502020104020203" pitchFamily="34" charset="77"/>
              <a:sym typeface="American Typewriter"/>
            </a:endParaRPr>
          </a:p>
        </p:txBody>
      </p:sp>
      <p:sp>
        <p:nvSpPr>
          <p:cNvPr id="140" name="tolerate"/>
          <p:cNvSpPr txBox="1"/>
          <p:nvPr/>
        </p:nvSpPr>
        <p:spPr>
          <a:xfrm>
            <a:off x="8455353" y="3086166"/>
            <a:ext cx="169116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resist</a:t>
            </a:r>
            <a:endParaRPr dirty="0">
              <a:latin typeface="Gill Sans MT" panose="020B0502020104020203" pitchFamily="34" charset="77"/>
            </a:endParaRPr>
          </a:p>
        </p:txBody>
      </p:sp>
      <p:sp>
        <p:nvSpPr>
          <p:cNvPr id="141" name="fixation"/>
          <p:cNvSpPr txBox="1"/>
          <p:nvPr/>
        </p:nvSpPr>
        <p:spPr>
          <a:xfrm>
            <a:off x="8175779" y="4850306"/>
            <a:ext cx="203902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woeful</a:t>
            </a:r>
            <a:endParaRPr dirty="0">
              <a:latin typeface="Gill Sans MT" panose="020B0502020104020203" pitchFamily="34" charset="77"/>
            </a:endParaRPr>
          </a:p>
        </p:txBody>
      </p:sp>
      <p:sp>
        <p:nvSpPr>
          <p:cNvPr id="142" name="rustle"/>
          <p:cNvSpPr txBox="1"/>
          <p:nvPr/>
        </p:nvSpPr>
        <p:spPr>
          <a:xfrm>
            <a:off x="8097300" y="6620562"/>
            <a:ext cx="223779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pounce</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57064"/>
            <a:ext cx="2675845" cy="856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rPr>
              <a:t>weep</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91031" y="45975"/>
            <a:ext cx="6775894"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weep</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76163" y="5203194"/>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weird</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491328DA-FE4C-072F-1D98-C367755FBFC7}"/>
              </a:ext>
            </a:extLst>
          </p:cNvPr>
          <p:cNvPicPr>
            <a:picLocks noChangeAspect="1"/>
          </p:cNvPicPr>
          <p:nvPr/>
        </p:nvPicPr>
        <p:blipFill>
          <a:blip r:embed="rId4"/>
          <a:stretch>
            <a:fillRect/>
          </a:stretch>
        </p:blipFill>
        <p:spPr>
          <a:xfrm>
            <a:off x="8689194" y="602862"/>
            <a:ext cx="3251200" cy="3251200"/>
          </a:xfrm>
          <a:prstGeom prst="rect">
            <a:avLst/>
          </a:prstGeom>
        </p:spPr>
      </p:pic>
      <p:pic>
        <p:nvPicPr>
          <p:cNvPr id="4" name="Picture 3">
            <a:extLst>
              <a:ext uri="{FF2B5EF4-FFF2-40B4-BE49-F238E27FC236}">
                <a16:creationId xmlns:a16="http://schemas.microsoft.com/office/drawing/2014/main" id="{96618ECF-C17A-888A-86EA-FBEAB439FE80}"/>
              </a:ext>
            </a:extLst>
          </p:cNvPr>
          <p:cNvPicPr>
            <a:picLocks noChangeAspect="1"/>
          </p:cNvPicPr>
          <p:nvPr/>
        </p:nvPicPr>
        <p:blipFill>
          <a:blip r:embed="rId5"/>
          <a:stretch>
            <a:fillRect/>
          </a:stretch>
        </p:blipFill>
        <p:spPr>
          <a:xfrm>
            <a:off x="946171" y="5816572"/>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68643" y="197398"/>
            <a:ext cx="7253589"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useful</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147158" y="4906922"/>
            <a:ext cx="1041922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stare</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08F96E47-2345-6416-17B7-4C3D177EAE7C}"/>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3CE27EC9-9E2D-6E19-DF0E-B0AD668CEDF5}"/>
              </a:ext>
            </a:extLst>
          </p:cNvPr>
          <p:cNvPicPr>
            <a:picLocks noChangeAspect="1"/>
          </p:cNvPicPr>
          <p:nvPr/>
        </p:nvPicPr>
        <p:blipFill>
          <a:blip r:embed="rId5"/>
          <a:stretch>
            <a:fillRect/>
          </a:stretch>
        </p:blipFill>
        <p:spPr>
          <a:xfrm>
            <a:off x="1202506" y="5436244"/>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17031" y="23064"/>
            <a:ext cx="7510069"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shiver</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525753" y="5235292"/>
            <a:ext cx="1234608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resist</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C7FAF6EB-6166-F765-75C0-3D1377D1313E}"/>
              </a:ext>
            </a:extLst>
          </p:cNvPr>
          <p:cNvPicPr>
            <a:picLocks noChangeAspect="1"/>
          </p:cNvPicPr>
          <p:nvPr/>
        </p:nvPicPr>
        <p:blipFill>
          <a:blip r:embed="rId4"/>
          <a:stretch>
            <a:fillRect/>
          </a:stretch>
        </p:blipFill>
        <p:spPr>
          <a:xfrm>
            <a:off x="886341" y="5658756"/>
            <a:ext cx="3251200" cy="3251200"/>
          </a:xfrm>
          <a:prstGeom prst="rect">
            <a:avLst/>
          </a:prstGeom>
        </p:spPr>
      </p:pic>
      <p:pic>
        <p:nvPicPr>
          <p:cNvPr id="4" name="Picture 3">
            <a:extLst>
              <a:ext uri="{FF2B5EF4-FFF2-40B4-BE49-F238E27FC236}">
                <a16:creationId xmlns:a16="http://schemas.microsoft.com/office/drawing/2014/main" id="{62A44F2C-0F9A-B345-1C36-39F7B6ADDC6B}"/>
              </a:ext>
            </a:extLst>
          </p:cNvPr>
          <p:cNvPicPr>
            <a:picLocks noChangeAspect="1"/>
          </p:cNvPicPr>
          <p:nvPr/>
        </p:nvPicPr>
        <p:blipFill>
          <a:blip r:embed="rId5"/>
          <a:stretch>
            <a:fillRect/>
          </a:stretch>
        </p:blipFill>
        <p:spPr>
          <a:xfrm>
            <a:off x="9115445" y="602862"/>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560454" y="976272"/>
            <a:ext cx="8527976"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iridescent</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94975" y="5328694"/>
            <a:ext cx="985503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woeful</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4948ACC6-2205-1434-19BE-EE0F1A813084}"/>
              </a:ext>
            </a:extLst>
          </p:cNvPr>
          <p:cNvPicPr>
            <a:picLocks noChangeAspect="1"/>
          </p:cNvPicPr>
          <p:nvPr/>
        </p:nvPicPr>
        <p:blipFill>
          <a:blip r:embed="rId4"/>
          <a:stretch>
            <a:fillRect/>
          </a:stretch>
        </p:blipFill>
        <p:spPr>
          <a:xfrm>
            <a:off x="9193146" y="645119"/>
            <a:ext cx="3251200" cy="3251200"/>
          </a:xfrm>
          <a:prstGeom prst="rect">
            <a:avLst/>
          </a:prstGeom>
        </p:spPr>
      </p:pic>
      <p:pic>
        <p:nvPicPr>
          <p:cNvPr id="4" name="Picture 3">
            <a:extLst>
              <a:ext uri="{FF2B5EF4-FFF2-40B4-BE49-F238E27FC236}">
                <a16:creationId xmlns:a16="http://schemas.microsoft.com/office/drawing/2014/main" id="{EDEB1EF1-6D7F-A827-463B-6C4451FD1BBD}"/>
              </a:ext>
            </a:extLst>
          </p:cNvPr>
          <p:cNvPicPr>
            <a:picLocks noChangeAspect="1"/>
          </p:cNvPicPr>
          <p:nvPr/>
        </p:nvPicPr>
        <p:blipFill>
          <a:blip r:embed="rId5"/>
          <a:stretch>
            <a:fillRect/>
          </a:stretch>
        </p:blipFill>
        <p:spPr>
          <a:xfrm>
            <a:off x="194300" y="5686398"/>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4511" y="826164"/>
            <a:ext cx="1199989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surround</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12565" y="5447925"/>
            <a:ext cx="102885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pounce</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DF796941-8951-3CC7-94E2-617D93AA8598}"/>
              </a:ext>
            </a:extLst>
          </p:cNvPr>
          <p:cNvPicPr>
            <a:picLocks noChangeAspect="1"/>
          </p:cNvPicPr>
          <p:nvPr/>
        </p:nvPicPr>
        <p:blipFill>
          <a:blip r:embed="rId4"/>
          <a:stretch>
            <a:fillRect/>
          </a:stretch>
        </p:blipFill>
        <p:spPr>
          <a:xfrm>
            <a:off x="9097351" y="529133"/>
            <a:ext cx="3251200" cy="3251200"/>
          </a:xfrm>
          <a:prstGeom prst="rect">
            <a:avLst/>
          </a:prstGeom>
        </p:spPr>
      </p:pic>
      <p:pic>
        <p:nvPicPr>
          <p:cNvPr id="4" name="Picture 3">
            <a:extLst>
              <a:ext uri="{FF2B5EF4-FFF2-40B4-BE49-F238E27FC236}">
                <a16:creationId xmlns:a16="http://schemas.microsoft.com/office/drawing/2014/main" id="{B1A772F2-3A51-F2D7-75A1-C7453DE0BAD9}"/>
              </a:ext>
            </a:extLst>
          </p:cNvPr>
          <p:cNvPicPr>
            <a:picLocks noChangeAspect="1"/>
          </p:cNvPicPr>
          <p:nvPr/>
        </p:nvPicPr>
        <p:blipFill>
          <a:blip r:embed="rId5"/>
          <a:stretch>
            <a:fillRect/>
          </a:stretch>
        </p:blipFill>
        <p:spPr>
          <a:xfrm>
            <a:off x="537882" y="5785048"/>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20947" y="494643"/>
            <a:ext cx="643285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ea typeface="Ayuthaya" pitchFamily="2" charset="-34"/>
                <a:cs typeface="Futura Medium" panose="020B0602020204020303" pitchFamily="34" charset="-79"/>
              </a:rPr>
              <a:t>weep</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52604" y="5729264"/>
            <a:ext cx="10244333"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weird</a:t>
            </a:r>
            <a:endParaRPr sz="19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4A3529EE-6C53-CBF5-F5D7-71D045571A7E}"/>
              </a:ext>
            </a:extLst>
          </p:cNvPr>
          <p:cNvPicPr>
            <a:picLocks noChangeAspect="1"/>
          </p:cNvPicPr>
          <p:nvPr/>
        </p:nvPicPr>
        <p:blipFill>
          <a:blip r:embed="rId4"/>
          <a:stretch>
            <a:fillRect/>
          </a:stretch>
        </p:blipFill>
        <p:spPr>
          <a:xfrm>
            <a:off x="8603629" y="598874"/>
            <a:ext cx="3251200" cy="3251200"/>
          </a:xfrm>
          <a:prstGeom prst="rect">
            <a:avLst/>
          </a:prstGeom>
        </p:spPr>
      </p:pic>
      <p:pic>
        <p:nvPicPr>
          <p:cNvPr id="6" name="Picture 5">
            <a:extLst>
              <a:ext uri="{FF2B5EF4-FFF2-40B4-BE49-F238E27FC236}">
                <a16:creationId xmlns:a16="http://schemas.microsoft.com/office/drawing/2014/main" id="{D6644D25-5F0F-D8C4-1DFE-0C371F61C0EB}"/>
              </a:ext>
            </a:extLst>
          </p:cNvPr>
          <p:cNvPicPr>
            <a:picLocks noChangeAspect="1"/>
          </p:cNvPicPr>
          <p:nvPr/>
        </p:nvPicPr>
        <p:blipFill>
          <a:blip r:embed="rId5"/>
          <a:stretch>
            <a:fillRect/>
          </a:stretch>
        </p:blipFill>
        <p:spPr>
          <a:xfrm>
            <a:off x="719972" y="581462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3797" y="370854"/>
            <a:ext cx="805669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useful</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81350" y="5122075"/>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stare</a:t>
            </a:r>
            <a:endParaRPr sz="19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1CB61DC7-1159-62AA-A9D5-EAB680EAB411}"/>
              </a:ext>
            </a:extLst>
          </p:cNvPr>
          <p:cNvPicPr>
            <a:picLocks noChangeAspect="1"/>
          </p:cNvPicPr>
          <p:nvPr/>
        </p:nvPicPr>
        <p:blipFill>
          <a:blip r:embed="rId4"/>
          <a:stretch>
            <a:fillRect/>
          </a:stretch>
        </p:blipFill>
        <p:spPr>
          <a:xfrm>
            <a:off x="9294478" y="547857"/>
            <a:ext cx="3251200" cy="3251200"/>
          </a:xfrm>
          <a:prstGeom prst="rect">
            <a:avLst/>
          </a:prstGeom>
        </p:spPr>
      </p:pic>
      <p:pic>
        <p:nvPicPr>
          <p:cNvPr id="6" name="Picture 5">
            <a:extLst>
              <a:ext uri="{FF2B5EF4-FFF2-40B4-BE49-F238E27FC236}">
                <a16:creationId xmlns:a16="http://schemas.microsoft.com/office/drawing/2014/main" id="{CF794BDF-7C29-3F1D-3F3C-5162E7A257B9}"/>
              </a:ext>
            </a:extLst>
          </p:cNvPr>
          <p:cNvPicPr>
            <a:picLocks noChangeAspect="1"/>
          </p:cNvPicPr>
          <p:nvPr/>
        </p:nvPicPr>
        <p:blipFill>
          <a:blip r:embed="rId5"/>
          <a:stretch>
            <a:fillRect/>
          </a:stretch>
        </p:blipFill>
        <p:spPr>
          <a:xfrm>
            <a:off x="905237" y="5458789"/>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11459" y="635830"/>
            <a:ext cx="6820778"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shiver</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11459" y="5287250"/>
            <a:ext cx="12346080"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resist</a:t>
            </a:r>
            <a:endParaRPr sz="23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DB4E45A4-EAAC-52A4-664D-0A1A75C5FE9B}"/>
              </a:ext>
            </a:extLst>
          </p:cNvPr>
          <p:cNvPicPr>
            <a:picLocks noChangeAspect="1"/>
          </p:cNvPicPr>
          <p:nvPr/>
        </p:nvPicPr>
        <p:blipFill>
          <a:blip r:embed="rId4"/>
          <a:stretch>
            <a:fillRect/>
          </a:stretch>
        </p:blipFill>
        <p:spPr>
          <a:xfrm>
            <a:off x="743035" y="5784597"/>
            <a:ext cx="3251200" cy="3251200"/>
          </a:xfrm>
          <a:prstGeom prst="rect">
            <a:avLst/>
          </a:prstGeom>
        </p:spPr>
      </p:pic>
      <p:pic>
        <p:nvPicPr>
          <p:cNvPr id="2" name="Picture 1">
            <a:extLst>
              <a:ext uri="{FF2B5EF4-FFF2-40B4-BE49-F238E27FC236}">
                <a16:creationId xmlns:a16="http://schemas.microsoft.com/office/drawing/2014/main" id="{9445DCAA-EC37-4E14-B95C-F605DB058B61}"/>
              </a:ext>
            </a:extLst>
          </p:cNvPr>
          <p:cNvPicPr>
            <a:picLocks noChangeAspect="1"/>
          </p:cNvPicPr>
          <p:nvPr/>
        </p:nvPicPr>
        <p:blipFill>
          <a:blip r:embed="rId5"/>
          <a:stretch>
            <a:fillRect/>
          </a:stretch>
        </p:blipFill>
        <p:spPr>
          <a:xfrm>
            <a:off x="8904597" y="592714"/>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734399" y="2274766"/>
            <a:ext cx="1652697"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weep	</a:t>
            </a:r>
            <a:endParaRPr b="1" dirty="0">
              <a:latin typeface="Gill Sans MT" panose="020B0502020104020203" pitchFamily="34" charset="77"/>
              <a:sym typeface="American Typewriter"/>
            </a:endParaRPr>
          </a:p>
        </p:txBody>
      </p:sp>
      <p:sp>
        <p:nvSpPr>
          <p:cNvPr id="134" name="office"/>
          <p:cNvSpPr txBox="1"/>
          <p:nvPr/>
        </p:nvSpPr>
        <p:spPr>
          <a:xfrm>
            <a:off x="5681536" y="3183419"/>
            <a:ext cx="1758495"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weird</a:t>
            </a:r>
            <a:endParaRPr dirty="0">
              <a:latin typeface="Gill Sans MT" panose="020B0502020104020203" pitchFamily="34" charset="77"/>
            </a:endParaRPr>
          </a:p>
        </p:txBody>
      </p:sp>
      <p:sp>
        <p:nvSpPr>
          <p:cNvPr id="135" name="spare"/>
          <p:cNvSpPr txBox="1"/>
          <p:nvPr/>
        </p:nvSpPr>
        <p:spPr>
          <a:xfrm>
            <a:off x="5655879" y="4033018"/>
            <a:ext cx="180979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useful</a:t>
            </a:r>
            <a:endParaRPr b="1" dirty="0">
              <a:latin typeface="Gill Sans MT" panose="020B0502020104020203" pitchFamily="34" charset="77"/>
              <a:sym typeface="American Typewriter"/>
            </a:endParaRPr>
          </a:p>
        </p:txBody>
      </p:sp>
      <p:sp>
        <p:nvSpPr>
          <p:cNvPr id="136" name="chipped"/>
          <p:cNvSpPr txBox="1"/>
          <p:nvPr/>
        </p:nvSpPr>
        <p:spPr>
          <a:xfrm>
            <a:off x="5767295" y="4958818"/>
            <a:ext cx="1586973"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stare</a:t>
            </a:r>
            <a:endParaRPr dirty="0">
              <a:latin typeface="Gill Sans MT" panose="020B0502020104020203" pitchFamily="34" charset="77"/>
            </a:endParaRPr>
          </a:p>
        </p:txBody>
      </p:sp>
      <p:sp>
        <p:nvSpPr>
          <p:cNvPr id="137" name="lift"/>
          <p:cNvSpPr txBox="1"/>
          <p:nvPr/>
        </p:nvSpPr>
        <p:spPr>
          <a:xfrm>
            <a:off x="5632642" y="5829370"/>
            <a:ext cx="185627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shiver</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2133" y="1225112"/>
            <a:ext cx="9855034"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iridescent</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64801" y="5796727"/>
            <a:ext cx="985503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woeful</a:t>
            </a:r>
            <a:endParaRPr sz="199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8E282004-AEBE-62A3-9205-E013D0D1501B}"/>
              </a:ext>
            </a:extLst>
          </p:cNvPr>
          <p:cNvPicPr>
            <a:picLocks noChangeAspect="1"/>
          </p:cNvPicPr>
          <p:nvPr/>
        </p:nvPicPr>
        <p:blipFill>
          <a:blip r:embed="rId4"/>
          <a:stretch>
            <a:fillRect/>
          </a:stretch>
        </p:blipFill>
        <p:spPr>
          <a:xfrm>
            <a:off x="8958816" y="599835"/>
            <a:ext cx="3251200" cy="3251200"/>
          </a:xfrm>
          <a:prstGeom prst="rect">
            <a:avLst/>
          </a:prstGeom>
        </p:spPr>
      </p:pic>
      <p:pic>
        <p:nvPicPr>
          <p:cNvPr id="2" name="Picture 1">
            <a:extLst>
              <a:ext uri="{FF2B5EF4-FFF2-40B4-BE49-F238E27FC236}">
                <a16:creationId xmlns:a16="http://schemas.microsoft.com/office/drawing/2014/main" id="{21BEFD0C-0061-2170-FE95-891FF23C774F}"/>
              </a:ext>
            </a:extLst>
          </p:cNvPr>
          <p:cNvPicPr>
            <a:picLocks noChangeAspect="1"/>
          </p:cNvPicPr>
          <p:nvPr/>
        </p:nvPicPr>
        <p:blipFill>
          <a:blip r:embed="rId5"/>
          <a:stretch>
            <a:fillRect/>
          </a:stretch>
        </p:blipFill>
        <p:spPr>
          <a:xfrm>
            <a:off x="484965" y="5753611"/>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9181748" y="-6298711"/>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975402" y="955950"/>
            <a:ext cx="11999897"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surround</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07553" y="5379331"/>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pounce</a:t>
            </a:r>
            <a:endParaRPr sz="13800" dirty="0">
              <a:latin typeface="Futura Medium" panose="020B0602020204020303" pitchFamily="34" charset="-79"/>
              <a:cs typeface="Futura Medium" panose="020B0602020204020303" pitchFamily="34" charset="-79"/>
            </a:endParaRPr>
          </a:p>
        </p:txBody>
      </p:sp>
      <p:pic>
        <p:nvPicPr>
          <p:cNvPr id="5" name="Picture 4">
            <a:extLst>
              <a:ext uri="{FF2B5EF4-FFF2-40B4-BE49-F238E27FC236}">
                <a16:creationId xmlns:a16="http://schemas.microsoft.com/office/drawing/2014/main" id="{A4380D02-1EB0-1BD9-6A9E-19D1EB610CF1}"/>
              </a:ext>
            </a:extLst>
          </p:cNvPr>
          <p:cNvPicPr>
            <a:picLocks noChangeAspect="1"/>
          </p:cNvPicPr>
          <p:nvPr/>
        </p:nvPicPr>
        <p:blipFill>
          <a:blip r:embed="rId4"/>
          <a:stretch>
            <a:fillRect/>
          </a:stretch>
        </p:blipFill>
        <p:spPr>
          <a:xfrm>
            <a:off x="9203478" y="526032"/>
            <a:ext cx="3251200" cy="3251200"/>
          </a:xfrm>
          <a:prstGeom prst="rect">
            <a:avLst/>
          </a:prstGeom>
        </p:spPr>
      </p:pic>
      <p:pic>
        <p:nvPicPr>
          <p:cNvPr id="6" name="Picture 5">
            <a:extLst>
              <a:ext uri="{FF2B5EF4-FFF2-40B4-BE49-F238E27FC236}">
                <a16:creationId xmlns:a16="http://schemas.microsoft.com/office/drawing/2014/main" id="{A2877443-9249-64E7-60FD-F909A0850B44}"/>
              </a:ext>
            </a:extLst>
          </p:cNvPr>
          <p:cNvPicPr>
            <a:picLocks noChangeAspect="1"/>
          </p:cNvPicPr>
          <p:nvPr/>
        </p:nvPicPr>
        <p:blipFill>
          <a:blip r:embed="rId5"/>
          <a:stretch>
            <a:fillRect/>
          </a:stretch>
        </p:blipFill>
        <p:spPr>
          <a:xfrm>
            <a:off x="442427" y="5790644"/>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066833" y="3418118"/>
            <a:ext cx="298799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iridescent</a:t>
            </a:r>
            <a:endParaRPr b="1" dirty="0">
              <a:latin typeface="Gill Sans MT" panose="020B0502020104020203" pitchFamily="34" charset="77"/>
              <a:sym typeface="American Typewriter"/>
            </a:endParaRPr>
          </a:p>
        </p:txBody>
      </p:sp>
      <p:sp>
        <p:nvSpPr>
          <p:cNvPr id="140" name="tolerate"/>
          <p:cNvSpPr txBox="1"/>
          <p:nvPr/>
        </p:nvSpPr>
        <p:spPr>
          <a:xfrm>
            <a:off x="5715235" y="2522165"/>
            <a:ext cx="169116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resist</a:t>
            </a:r>
            <a:endParaRPr dirty="0">
              <a:latin typeface="Gill Sans MT" panose="020B0502020104020203" pitchFamily="34" charset="77"/>
            </a:endParaRPr>
          </a:p>
        </p:txBody>
      </p:sp>
      <p:sp>
        <p:nvSpPr>
          <p:cNvPr id="141" name="fixation"/>
          <p:cNvSpPr txBox="1"/>
          <p:nvPr/>
        </p:nvSpPr>
        <p:spPr>
          <a:xfrm>
            <a:off x="5541321" y="4280417"/>
            <a:ext cx="203902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woeful</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114296" y="5188117"/>
            <a:ext cx="277640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surround</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383620" y="5996646"/>
            <a:ext cx="223779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pounce</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80837" y="1309202"/>
            <a:ext cx="205665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weep</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71110" y="4978317"/>
            <a:ext cx="6705921"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someone weeps, they cry.</a:t>
            </a:r>
          </a:p>
        </p:txBody>
      </p:sp>
      <p:sp>
        <p:nvSpPr>
          <p:cNvPr id="155" name="The was a tear in Freddie’s new school jumper."/>
          <p:cNvSpPr txBox="1"/>
          <p:nvPr/>
        </p:nvSpPr>
        <p:spPr>
          <a:xfrm>
            <a:off x="5112" y="6746732"/>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story was so sad, some of the class began to </a:t>
            </a:r>
            <a:r>
              <a:rPr lang="en-GB" b="1" dirty="0"/>
              <a:t>weep</a:t>
            </a:r>
            <a:r>
              <a:rPr lang="en-GB" dirty="0"/>
              <a:t>.</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weep</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626395723"/>
              </p:ext>
            </p:extLst>
          </p:nvPr>
        </p:nvGraphicFramePr>
        <p:xfrm>
          <a:off x="52521" y="776326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sob</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gloat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openly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wail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praise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loudly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A047F64B-E10E-EB6A-01D6-810D2B68C471}"/>
              </a:ext>
            </a:extLst>
          </p:cNvPr>
          <p:cNvPicPr>
            <a:picLocks noChangeAspect="1"/>
          </p:cNvPicPr>
          <p:nvPr/>
        </p:nvPicPr>
        <p:blipFill>
          <a:blip r:embed="rId3"/>
          <a:stretch>
            <a:fillRect/>
          </a:stretch>
        </p:blipFill>
        <p:spPr>
          <a:xfrm>
            <a:off x="8685992" y="2877194"/>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15121" y="1309202"/>
            <a:ext cx="218810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weird</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374061"/>
            <a:ext cx="6561720"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describe something or someone as weird, you mean that they are strange.</a:t>
            </a:r>
          </a:p>
        </p:txBody>
      </p:sp>
      <p:sp>
        <p:nvSpPr>
          <p:cNvPr id="155" name="The was a tear in Freddie’s new school jumper."/>
          <p:cNvSpPr txBox="1"/>
          <p:nvPr/>
        </p:nvSpPr>
        <p:spPr>
          <a:xfrm>
            <a:off x="0" y="679013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The unicorn character seemed </a:t>
            </a:r>
            <a:r>
              <a:rPr lang="en-GB" sz="4000" b="1" dirty="0">
                <a:latin typeface="Gill Sans MT" panose="020B0502020104020203" pitchFamily="34" charset="77"/>
              </a:rPr>
              <a:t>weird</a:t>
            </a:r>
            <a:r>
              <a:rPr lang="en-GB" sz="4000" dirty="0">
                <a:latin typeface="Gill Sans MT" panose="020B0502020104020203" pitchFamily="34" charset="77"/>
              </a:rPr>
              <a:t> in the book.</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weird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505409239"/>
              </p:ext>
            </p:extLst>
          </p:nvPr>
        </p:nvGraphicFramePr>
        <p:xfrm>
          <a:off x="5110" y="772921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eccentric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dull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appeared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peculiar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normal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feared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seems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C60118B3-469D-5C9F-1B70-6D23ADBF866F}"/>
              </a:ext>
            </a:extLst>
          </p:cNvPr>
          <p:cNvPicPr>
            <a:picLocks noChangeAspect="1"/>
          </p:cNvPicPr>
          <p:nvPr/>
        </p:nvPicPr>
        <p:blipFill>
          <a:blip r:embed="rId3"/>
          <a:stretch>
            <a:fillRect/>
          </a:stretch>
        </p:blipFill>
        <p:spPr>
          <a:xfrm>
            <a:off x="8336145" y="3054209"/>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70410" y="1339979"/>
            <a:ext cx="2077492"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useful</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4233362"/>
            <a:ext cx="6554201"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something is useful, you can use it to do something or to help you in some way.</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ruler was </a:t>
            </a:r>
            <a:r>
              <a:rPr lang="en-GB" b="1" dirty="0"/>
              <a:t>useful</a:t>
            </a:r>
            <a:r>
              <a:rPr lang="en-GB" dirty="0"/>
              <a:t> for drawing straight lines.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use-ful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39533099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beneficial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unhelpful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handy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inconvenient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always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55A2AA44-5635-56B4-3DEC-A512F179E0A7}"/>
              </a:ext>
            </a:extLst>
          </p:cNvPr>
          <p:cNvPicPr>
            <a:picLocks noChangeAspect="1"/>
          </p:cNvPicPr>
          <p:nvPr/>
        </p:nvPicPr>
        <p:blipFill>
          <a:blip r:embed="rId4"/>
          <a:stretch>
            <a:fillRect/>
          </a:stretch>
        </p:blipFill>
        <p:spPr>
          <a:xfrm>
            <a:off x="8685992" y="2856199"/>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52176" y="1309202"/>
            <a:ext cx="1913987"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stare</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358026"/>
            <a:ext cx="6446717"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stare at someone or something, you look at them for a long time.</a:t>
            </a:r>
          </a:p>
        </p:txBody>
      </p:sp>
      <p:sp>
        <p:nvSpPr>
          <p:cNvPr id="155" name="The was a tear in Freddie’s new school jumper."/>
          <p:cNvSpPr txBox="1"/>
          <p:nvPr/>
        </p:nvSpPr>
        <p:spPr>
          <a:xfrm>
            <a:off x="0" y="6763001"/>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a:t>
            </a:r>
            <a:r>
              <a:rPr lang="en-GB" b="1" dirty="0"/>
              <a:t>stared</a:t>
            </a:r>
            <a:r>
              <a:rPr lang="en-GB" dirty="0"/>
              <a:t> at the art on the wall.</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stare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3990654913"/>
              </p:ext>
            </p:extLst>
          </p:nvPr>
        </p:nvGraphicFramePr>
        <p:xfrm>
          <a:off x="5110" y="764608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gape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ignore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out-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blankly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gawk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neglect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air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intently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5A43B3FF-B17C-03AB-58F0-0B72E6C0EC1D}"/>
              </a:ext>
            </a:extLst>
          </p:cNvPr>
          <p:cNvPicPr>
            <a:picLocks noChangeAspect="1"/>
          </p:cNvPicPr>
          <p:nvPr/>
        </p:nvPicPr>
        <p:blipFill>
          <a:blip r:embed="rId4"/>
          <a:stretch>
            <a:fillRect/>
          </a:stretch>
        </p:blipFill>
        <p:spPr>
          <a:xfrm>
            <a:off x="8154539" y="2738185"/>
            <a:ext cx="3763869" cy="3763869"/>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73449" y="1309202"/>
            <a:ext cx="2271456"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shiver</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0" y="676089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breeze from the window made the class </a:t>
            </a:r>
            <a:r>
              <a:rPr lang="en-GB" b="1" dirty="0"/>
              <a:t>shiver</a:t>
            </a:r>
            <a:r>
              <a:rPr lang="en-GB" dirty="0"/>
              <a:t>.</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(shiv-er)</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108352083"/>
              </p:ext>
            </p:extLst>
          </p:nvPr>
        </p:nvGraphicFramePr>
        <p:xfrm>
          <a:off x="5110" y="774999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quiver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 still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visibly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shudder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suddenly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620117" y="4342513"/>
            <a:ext cx="6201005"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When you shiver, your body shakes slightly because you are cold or frightened.</a:t>
            </a:r>
          </a:p>
        </p:txBody>
      </p:sp>
      <p:pic>
        <p:nvPicPr>
          <p:cNvPr id="3" name="Picture 2">
            <a:extLst>
              <a:ext uri="{FF2B5EF4-FFF2-40B4-BE49-F238E27FC236}">
                <a16:creationId xmlns:a16="http://schemas.microsoft.com/office/drawing/2014/main" id="{E46842FC-39B7-FDFA-8B89-D580EA1A4521}"/>
              </a:ext>
            </a:extLst>
          </p:cNvPr>
          <p:cNvPicPr>
            <a:picLocks noChangeAspect="1"/>
          </p:cNvPicPr>
          <p:nvPr/>
        </p:nvPicPr>
        <p:blipFill>
          <a:blip r:embed="rId4"/>
          <a:stretch>
            <a:fillRect/>
          </a:stretch>
        </p:blipFill>
        <p:spPr>
          <a:xfrm>
            <a:off x="7945219" y="2718033"/>
            <a:ext cx="3771904" cy="3771904"/>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38272</TotalTime>
  <Words>1207</Words>
  <Application>Microsoft Macintosh PowerPoint</Application>
  <PresentationFormat>Custom</PresentationFormat>
  <Paragraphs>347</Paragraphs>
  <Slides>31</Slides>
  <Notes>29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1066</cp:revision>
  <dcterms:modified xsi:type="dcterms:W3CDTF">2025-01-06T08:26:54Z</dcterms:modified>
</cp:coreProperties>
</file>